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  <a:srgbClr val="000099"/>
    <a:srgbClr val="0033CC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D072F-FC39-417B-96CE-E3855E0C22F6}" type="datetimeFigureOut">
              <a:rPr lang="en-CA" smtClean="0"/>
              <a:t>11/09/2014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935EC-14A3-4780-96D1-3D631B9784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0109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76B48-51AC-4644-89C2-BE7AB3669778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488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7C59-10C2-4F7A-B14A-7D8794A3A46E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666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C788-D90E-45F0-B178-99258A02E7AA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359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BEBBF-6F41-42E5-B6C6-B7A8DAE73FE5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508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8AB29-FAF9-4C3B-B339-A0BC92686282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26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4E18-1A4D-417F-BE10-EF6465CDF067}" type="datetime1">
              <a:rPr lang="es-MX" smtClean="0"/>
              <a:t>11/09/2014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401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7B173-2588-4DED-BC6B-CD611A607655}" type="datetime1">
              <a:rPr lang="es-MX" smtClean="0"/>
              <a:t>11/09/2014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122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03740-7D86-4603-9880-FF89F428A19E}" type="datetime1">
              <a:rPr lang="es-MX" smtClean="0"/>
              <a:t>11/09/2014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158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EFFB0-2D2C-4AEE-B749-3B1D4C198578}" type="datetime1">
              <a:rPr lang="es-MX" smtClean="0"/>
              <a:t>11/09/2014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16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D7BA-5462-40C7-980A-19E02D8A3DE8}" type="datetime1">
              <a:rPr lang="es-MX" smtClean="0"/>
              <a:t>11/09/2014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4414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57B47-C395-4ADA-A13C-0D993715E195}" type="datetime1">
              <a:rPr lang="es-MX" smtClean="0"/>
              <a:t>11/09/2014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1932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4CDCE-5DDB-4993-91D9-1429303EEA26}" type="datetime1">
              <a:rPr lang="es-MX" smtClean="0"/>
              <a:t>11/09/2014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CC5D-4C4D-49B0-A982-9CE6F719E1A4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455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79425" y="3733800"/>
            <a:ext cx="8207375" cy="105568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Melanie Wise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/>
              <a:t>Asesor</a:t>
            </a:r>
            <a:r>
              <a:rPr lang="en-US" sz="2400" dirty="0"/>
              <a:t> </a:t>
            </a:r>
            <a:r>
              <a:rPr lang="en-US" sz="2400" dirty="0" smtClean="0"/>
              <a:t>de </a:t>
            </a:r>
            <a:r>
              <a:rPr lang="en-US" sz="2400" dirty="0" err="1"/>
              <a:t>Comunicación</a:t>
            </a:r>
            <a:r>
              <a:rPr lang="en-US" sz="2400" dirty="0"/>
              <a:t>, </a:t>
            </a:r>
            <a:r>
              <a:rPr lang="en-US" sz="2400" dirty="0" smtClean="0"/>
              <a:t>Elections Canada</a:t>
            </a:r>
            <a:r>
              <a:rPr lang="es-ES_tradnl" sz="2400" dirty="0"/>
              <a:t/>
            </a:r>
            <a:br>
              <a:rPr lang="es-ES_tradnl" sz="2400" dirty="0"/>
            </a:br>
            <a:r>
              <a:rPr lang="es-ES_tradnl" sz="2400" dirty="0"/>
              <a:t>23 de septiembre 2014</a:t>
            </a:r>
            <a:endParaRPr lang="es-ES_tradnl" sz="2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 txBox="1">
            <a:spLocks/>
          </p:cNvSpPr>
          <p:nvPr/>
        </p:nvSpPr>
        <p:spPr>
          <a:xfrm>
            <a:off x="76200" y="1098550"/>
            <a:ext cx="8991600" cy="20256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CA" sz="4400" b="1" dirty="0" err="1">
                <a:solidFill>
                  <a:srgbClr val="000099"/>
                </a:solidFill>
              </a:rPr>
              <a:t>Servicios</a:t>
            </a:r>
            <a:r>
              <a:rPr lang="en-CA" sz="4400" b="1" dirty="0">
                <a:solidFill>
                  <a:srgbClr val="000099"/>
                </a:solidFill>
              </a:rPr>
              <a:t> para </a:t>
            </a:r>
            <a:r>
              <a:rPr lang="en-CA" sz="4400" b="1" dirty="0" err="1">
                <a:solidFill>
                  <a:srgbClr val="000099"/>
                </a:solidFill>
              </a:rPr>
              <a:t>electores</a:t>
            </a:r>
            <a:r>
              <a:rPr lang="en-CA" sz="4400" b="1" dirty="0">
                <a:solidFill>
                  <a:srgbClr val="000099"/>
                </a:solidFill>
              </a:rPr>
              <a:t> </a:t>
            </a:r>
            <a:r>
              <a:rPr lang="en-CA" sz="4400" b="1" dirty="0" err="1">
                <a:solidFill>
                  <a:srgbClr val="000099"/>
                </a:solidFill>
              </a:rPr>
              <a:t>discapacitados</a:t>
            </a:r>
            <a:r>
              <a:rPr lang="en-CA" sz="4400" b="1" dirty="0">
                <a:solidFill>
                  <a:srgbClr val="000099"/>
                </a:solidFill>
              </a:rPr>
              <a:t>: </a:t>
            </a:r>
            <a:r>
              <a:rPr lang="es-ES" sz="4400" b="1" dirty="0"/>
              <a:t>la experiencia de la Dirección General de Elecciones de Canadá</a:t>
            </a:r>
            <a:endParaRPr lang="en-CA" sz="4400" dirty="0"/>
          </a:p>
        </p:txBody>
      </p:sp>
      <p:sp>
        <p:nvSpPr>
          <p:cNvPr id="6" name="5 Rectángulo"/>
          <p:cNvSpPr/>
          <p:nvPr/>
        </p:nvSpPr>
        <p:spPr>
          <a:xfrm>
            <a:off x="0" y="5373216"/>
            <a:ext cx="9144000" cy="14847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856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/>
              <a:t>Servicio al cliente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305800" cy="4484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z="2800" dirty="0" smtClean="0"/>
              <a:t>Nuevo </a:t>
            </a:r>
            <a:r>
              <a:rPr lang="es-ES_tradnl" sz="2800" dirty="0"/>
              <a:t>encargado de relaciones con la comunidad para abordar los asuntos de accesibilidad.</a:t>
            </a:r>
            <a:endParaRPr lang="en-CA" sz="2800" dirty="0"/>
          </a:p>
          <a:p>
            <a:pPr lvl="0"/>
            <a:r>
              <a:rPr lang="es-ES_tradnl" sz="2800" dirty="0"/>
              <a:t>Capacitación mejorada para el personal electoral en materia de diversas discapacidades.</a:t>
            </a:r>
            <a:endParaRPr lang="en-CA" sz="2800" dirty="0"/>
          </a:p>
          <a:p>
            <a:pPr lvl="0"/>
            <a:r>
              <a:rPr lang="es-ES_tradnl" sz="2800" dirty="0"/>
              <a:t>Mayor promoción de los servicios y herramientas que están a disposición de las personas con discapacidades.</a:t>
            </a:r>
            <a:endParaRPr lang="en-CA" sz="2800" dirty="0"/>
          </a:p>
          <a:p>
            <a:pPr lvl="0"/>
            <a:r>
              <a:rPr lang="es-ES_tradnl" sz="2800" dirty="0"/>
              <a:t>Proceso de retroalimentación en materia de </a:t>
            </a:r>
            <a:endParaRPr lang="es-ES_tradnl" sz="2800" dirty="0" smtClean="0"/>
          </a:p>
          <a:p>
            <a:pPr marL="0" lvl="0" indent="0">
              <a:buNone/>
            </a:pPr>
            <a:r>
              <a:rPr lang="es-ES_tradnl" sz="2800" dirty="0"/>
              <a:t> </a:t>
            </a:r>
            <a:r>
              <a:rPr lang="es-ES_tradnl" sz="2800" dirty="0" smtClean="0"/>
              <a:t>   accesibilidad</a:t>
            </a:r>
            <a:r>
              <a:rPr lang="es-ES_tradnl" sz="2800" dirty="0"/>
              <a:t>.</a:t>
            </a:r>
            <a:endParaRPr lang="en-CA" sz="2800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9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269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/>
              <a:t>Realización de elecciones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340768"/>
            <a:ext cx="83058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z="2800" dirty="0"/>
              <a:t>338 circunscripciones </a:t>
            </a:r>
            <a:endParaRPr lang="es-ES_tradnl" sz="2800" dirty="0" smtClean="0"/>
          </a:p>
          <a:p>
            <a:pPr marL="0" lvl="0" indent="0">
              <a:buNone/>
            </a:pPr>
            <a:r>
              <a:rPr lang="es-ES_tradnl" sz="2800" dirty="0" smtClean="0"/>
              <a:t>    electorales</a:t>
            </a:r>
            <a:endParaRPr lang="en-CA" sz="2800" dirty="0" smtClean="0"/>
          </a:p>
          <a:p>
            <a:pPr lvl="0"/>
            <a:r>
              <a:rPr lang="es-ES_tradnl" sz="2800" dirty="0" smtClean="0"/>
              <a:t>Calendario </a:t>
            </a:r>
            <a:r>
              <a:rPr lang="es-ES_tradnl" sz="2800" dirty="0"/>
              <a:t>de 36 días</a:t>
            </a:r>
            <a:endParaRPr lang="en-CA" sz="2800" dirty="0"/>
          </a:p>
          <a:p>
            <a:pPr lvl="0"/>
            <a:r>
              <a:rPr lang="es-ES_tradnl" sz="2800" dirty="0"/>
              <a:t>Cerca de </a:t>
            </a:r>
            <a:r>
              <a:rPr lang="es-ES_tradnl" sz="2800" dirty="0" smtClean="0"/>
              <a:t>20 000 </a:t>
            </a:r>
            <a:r>
              <a:rPr lang="es-ES_tradnl" sz="2800" dirty="0"/>
              <a:t>centros de votación</a:t>
            </a:r>
            <a:endParaRPr lang="en-CA" sz="2800" dirty="0"/>
          </a:p>
          <a:p>
            <a:pPr lvl="0"/>
            <a:r>
              <a:rPr lang="es-ES_tradnl" sz="2800" dirty="0"/>
              <a:t>Cerca de </a:t>
            </a:r>
            <a:r>
              <a:rPr lang="es-ES_tradnl" sz="2800" dirty="0" smtClean="0"/>
              <a:t>250 000 </a:t>
            </a:r>
            <a:r>
              <a:rPr lang="es-ES_tradnl" sz="2800" dirty="0"/>
              <a:t>trabajadores electorales</a:t>
            </a:r>
            <a:endParaRPr lang="en-CA" sz="2800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221088"/>
            <a:ext cx="2118561" cy="176079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07" y="4221088"/>
            <a:ext cx="3037288" cy="202117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50" y="1196752"/>
            <a:ext cx="4464050" cy="11303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9095" y="3850595"/>
            <a:ext cx="2073025" cy="15547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5-Point Star 17"/>
          <p:cNvSpPr/>
          <p:nvPr/>
        </p:nvSpPr>
        <p:spPr>
          <a:xfrm>
            <a:off x="3203848" y="5573223"/>
            <a:ext cx="360040" cy="376057"/>
          </a:xfrm>
          <a:prstGeom prst="star5">
            <a:avLst/>
          </a:prstGeom>
          <a:solidFill>
            <a:srgbClr val="FF66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TextBox 19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88177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/>
              <a:t>Personas con discapacidades en Canadá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305800" cy="3429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dirty="0" smtClean="0"/>
              <a:t>Cerca </a:t>
            </a:r>
            <a:r>
              <a:rPr lang="es-ES_tradnl" dirty="0"/>
              <a:t>de </a:t>
            </a:r>
            <a:r>
              <a:rPr lang="es-ES_tradnl" dirty="0" smtClean="0"/>
              <a:t>3.8 </a:t>
            </a:r>
            <a:r>
              <a:rPr lang="es-ES_tradnl" dirty="0"/>
              <a:t>millones; aumenta con la edad.</a:t>
            </a:r>
            <a:endParaRPr lang="en-CA" dirty="0"/>
          </a:p>
          <a:p>
            <a:pPr lvl="0"/>
            <a:r>
              <a:rPr lang="es-ES_tradnl" dirty="0"/>
              <a:t>Las discapacidades más comunes:  dolor, falta de flexibilidad, discapacidad motriz.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586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/>
              <a:t>Barreras relacionadas con: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305800" cy="44847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dirty="0"/>
              <a:t>Información y comunicaciones</a:t>
            </a:r>
            <a:endParaRPr lang="en-CA" dirty="0"/>
          </a:p>
          <a:p>
            <a:pPr lvl="0"/>
            <a:r>
              <a:rPr lang="es-ES_tradnl" dirty="0"/>
              <a:t>Arquitectura y ordenamiento físico</a:t>
            </a:r>
            <a:endParaRPr lang="en-CA" dirty="0"/>
          </a:p>
          <a:p>
            <a:pPr lvl="0"/>
            <a:r>
              <a:rPr lang="es-ES_tradnl" dirty="0"/>
              <a:t>Actitudes</a:t>
            </a:r>
            <a:endParaRPr lang="en-CA" dirty="0"/>
          </a:p>
          <a:p>
            <a:pPr lvl="0"/>
            <a:r>
              <a:rPr lang="es-ES_tradnl" dirty="0"/>
              <a:t>Aspectos organizacionales</a:t>
            </a:r>
            <a:endParaRPr lang="en-CA" dirty="0"/>
          </a:p>
          <a:p>
            <a:pPr lvl="0"/>
            <a:r>
              <a:rPr lang="es-ES_tradnl" dirty="0"/>
              <a:t>Tecnologías</a:t>
            </a:r>
            <a:endParaRPr lang="en-CA" dirty="0"/>
          </a:p>
          <a:p>
            <a:pPr lvl="0"/>
            <a:r>
              <a:rPr lang="es-ES_tradnl" dirty="0"/>
              <a:t>Factores socioeconómicos</a:t>
            </a: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9095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CA" b="1" dirty="0"/>
          </a:p>
          <a:p>
            <a:r>
              <a:rPr lang="en-CA" sz="4800" b="1" dirty="0"/>
              <a:t>Marco </a:t>
            </a:r>
            <a:r>
              <a:rPr lang="en-CA" sz="4800" b="1" dirty="0" err="1"/>
              <a:t>jurídico</a:t>
            </a:r>
            <a:r>
              <a:rPr lang="es-CO" sz="4800" dirty="0" smtClean="0"/>
              <a:t> </a:t>
            </a:r>
            <a:endParaRPr lang="en-US" sz="4800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752600"/>
            <a:ext cx="8305800" cy="448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i="1" dirty="0"/>
              <a:t>Ley electoral de Canadá</a:t>
            </a:r>
            <a:endParaRPr lang="en-CA" dirty="0"/>
          </a:p>
          <a:p>
            <a:pPr lvl="0"/>
            <a:r>
              <a:rPr lang="es-ES_tradnl" i="1" dirty="0"/>
              <a:t>Carta Canadiense de Derechos y Libertades</a:t>
            </a:r>
            <a:endParaRPr lang="en-CA" dirty="0"/>
          </a:p>
          <a:p>
            <a:pPr lvl="0"/>
            <a:r>
              <a:rPr lang="es-ES_tradnl" i="1" dirty="0"/>
              <a:t>Ley canadiense sobre los derechos humanos</a:t>
            </a:r>
            <a:endParaRPr lang="en-CA" dirty="0"/>
          </a:p>
          <a:p>
            <a:pPr lvl="0"/>
            <a:r>
              <a:rPr lang="es-ES_tradnl" i="1" dirty="0"/>
              <a:t>Convención de las Naciones Unidas sobre los Derechos de las Personas con Discapacidad</a:t>
            </a:r>
            <a:endParaRPr lang="en-CA" dirty="0"/>
          </a:p>
          <a:p>
            <a:pPr marL="0" lvl="0" indent="0">
              <a:buNone/>
            </a:pPr>
            <a:endParaRPr lang="en-CA" dirty="0"/>
          </a:p>
          <a:p>
            <a:pPr marL="0" lv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" name="TextBox 9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2558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/>
              <a:t>Consultas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1" y="3269090"/>
            <a:ext cx="7931224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sz="2200" b="1" dirty="0"/>
              <a:t>Recomendaciones :</a:t>
            </a:r>
            <a:endParaRPr lang="en-CA" sz="2200" dirty="0"/>
          </a:p>
          <a:p>
            <a:pPr lvl="0"/>
            <a:r>
              <a:rPr lang="es-ES_tradnl" sz="2200" dirty="0"/>
              <a:t>Utilizar un enfoque universal en las comunicaciones: lenguaje sencillo, navegación fácil.</a:t>
            </a:r>
            <a:endParaRPr lang="en-CA" sz="2200" dirty="0"/>
          </a:p>
          <a:p>
            <a:pPr lvl="0"/>
            <a:r>
              <a:rPr lang="es-ES_tradnl" sz="2200" dirty="0"/>
              <a:t>Mejorar la experiencia de voto en las mesas electorales: lupas, mejor iluminación y mejores letreros.</a:t>
            </a:r>
            <a:endParaRPr lang="en-CA" sz="2200" dirty="0"/>
          </a:p>
          <a:p>
            <a:pPr lvl="0"/>
            <a:r>
              <a:rPr lang="es-ES_tradnl" sz="2200" dirty="0"/>
              <a:t>Facilitar la autonomía de la persona discapacitada en las mesas electorales.</a:t>
            </a:r>
            <a:endParaRPr lang="en-CA" sz="2200" dirty="0"/>
          </a:p>
          <a:p>
            <a:pPr lvl="0"/>
            <a:r>
              <a:rPr lang="es-ES_tradnl" sz="2200" dirty="0"/>
              <a:t>Impartir mejor capacitación a los trabajadores </a:t>
            </a:r>
            <a:r>
              <a:rPr lang="es-ES_tradnl" sz="2200" dirty="0" smtClean="0"/>
              <a:t>electorales</a:t>
            </a:r>
            <a:r>
              <a:rPr lang="es-ES_tradnl" sz="2200" dirty="0"/>
              <a:t>.</a:t>
            </a:r>
            <a:endParaRPr lang="en-CA" sz="2200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31000"/>
                    </a14:imgEffect>
                    <a14:imgEffect>
                      <a14:brightnessContrast bright="1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5" y="908720"/>
            <a:ext cx="3456384" cy="25922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395536" y="1124744"/>
            <a:ext cx="51845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000" dirty="0">
                <a:ea typeface="Calibri"/>
                <a:cs typeface="Times New Roman"/>
              </a:rPr>
              <a:t>Se consultó a 19 organizaciones especializadas en discapacidad para comprender mejor las necesidades y las barreras.</a:t>
            </a:r>
            <a:endParaRPr lang="en-CA" sz="20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000" dirty="0">
                <a:ea typeface="Calibri"/>
                <a:cs typeface="Times New Roman"/>
              </a:rPr>
              <a:t>Este año se creó el Comité Asesor sobre Cuestiones de Discapacidad.</a:t>
            </a:r>
            <a:endParaRPr lang="en-CA" sz="2000" dirty="0">
              <a:ea typeface="Calibri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75783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/>
              <a:t>Servicios para la votación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460375" y="1484784"/>
            <a:ext cx="80720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>
              <a:spcAft>
                <a:spcPts val="0"/>
              </a:spcAft>
            </a:pPr>
            <a:r>
              <a:rPr lang="es-ES_tradnl" sz="2400" b="1" dirty="0">
                <a:ea typeface="Calibri"/>
                <a:cs typeface="Times New Roman"/>
              </a:rPr>
              <a:t>Los electores pueden votar:</a:t>
            </a:r>
            <a:endParaRPr lang="en-CA" sz="2400" b="1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400" dirty="0">
                <a:ea typeface="Calibri"/>
                <a:cs typeface="Times New Roman"/>
              </a:rPr>
              <a:t>En centros de votación anticipada</a:t>
            </a:r>
            <a:endParaRPr lang="en-CA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400" dirty="0">
                <a:ea typeface="Calibri"/>
                <a:cs typeface="Times New Roman"/>
              </a:rPr>
              <a:t>Por correo</a:t>
            </a:r>
            <a:endParaRPr lang="en-CA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400" dirty="0">
                <a:ea typeface="Calibri"/>
                <a:cs typeface="Times New Roman"/>
              </a:rPr>
              <a:t>Apersonándose en cualquier oficina electoral de su localidad</a:t>
            </a:r>
            <a:endParaRPr lang="en-CA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400" dirty="0">
                <a:ea typeface="Calibri"/>
                <a:cs typeface="Times New Roman"/>
              </a:rPr>
              <a:t>En su casa, en presencia de un funcionario electoral y un testigo</a:t>
            </a:r>
            <a:endParaRPr lang="en-CA" sz="24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400" dirty="0">
                <a:ea typeface="Calibri"/>
                <a:cs typeface="Times New Roman"/>
              </a:rPr>
              <a:t>En hospitales para emergencias no crónicas, casas de retiro y establecimientos de atención a largo plazo</a:t>
            </a:r>
            <a:endParaRPr lang="en-CA" sz="2400" dirty="0">
              <a:ea typeface="Calibri"/>
              <a:cs typeface="Times New Roman"/>
            </a:endParaRPr>
          </a:p>
          <a:p>
            <a:endParaRPr lang="en-CA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6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487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6717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/>
              <a:t>Servicios para la </a:t>
            </a:r>
            <a:r>
              <a:rPr lang="es-ES_tradnl" b="1" dirty="0" smtClean="0"/>
              <a:t>votación</a:t>
            </a:r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47" t="23538" r="5604" b="5040"/>
          <a:stretch/>
        </p:blipFill>
        <p:spPr>
          <a:xfrm>
            <a:off x="5118923" y="2749285"/>
            <a:ext cx="3948987" cy="24079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232729" y="1268760"/>
            <a:ext cx="4699311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400" b="1" dirty="0"/>
              <a:t>En los centros de votación</a:t>
            </a:r>
            <a:r>
              <a:rPr lang="es-ES_tradnl" sz="2400" b="1" dirty="0" smtClean="0"/>
              <a:t>:</a:t>
            </a:r>
            <a:endParaRPr lang="es-ES_tradnl" sz="2200" b="1" dirty="0" smtClean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200" dirty="0" smtClean="0">
                <a:ea typeface="Calibri"/>
                <a:cs typeface="Times New Roman"/>
              </a:rPr>
              <a:t>Los </a:t>
            </a:r>
            <a:r>
              <a:rPr lang="es-ES_tradnl" sz="2200" dirty="0">
                <a:ea typeface="Calibri"/>
                <a:cs typeface="Times New Roman"/>
              </a:rPr>
              <a:t>centros son evaluados aplicando 35 criterios, 15 de los cuales son obligatorios.</a:t>
            </a:r>
            <a:endParaRPr lang="en-CA" sz="22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200" dirty="0">
                <a:ea typeface="Calibri"/>
                <a:cs typeface="Times New Roman"/>
              </a:rPr>
              <a:t>Si las puertas no se abren con un mecanismo automático, se asigna a personal para que abra </a:t>
            </a:r>
            <a:r>
              <a:rPr lang="es-ES_tradnl" sz="2200" dirty="0" smtClean="0">
                <a:ea typeface="Calibri"/>
                <a:cs typeface="Times New Roman"/>
              </a:rPr>
              <a:t>las puertas</a:t>
            </a:r>
            <a:r>
              <a:rPr lang="es-ES_tradnl" sz="2200" dirty="0">
                <a:ea typeface="Calibri"/>
                <a:cs typeface="Times New Roman"/>
              </a:rPr>
              <a:t>.</a:t>
            </a:r>
            <a:endParaRPr lang="en-CA" sz="22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200" dirty="0">
                <a:ea typeface="Calibri"/>
                <a:cs typeface="Times New Roman"/>
              </a:rPr>
              <a:t>Plantilla de voto para ayudar a marcar la papeleta de voto.</a:t>
            </a:r>
            <a:endParaRPr lang="en-CA" sz="22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200" dirty="0">
                <a:ea typeface="Calibri"/>
                <a:cs typeface="Times New Roman"/>
              </a:rPr>
              <a:t>Lista de candidatos disponible en Braille y también en letra grande.</a:t>
            </a:r>
            <a:endParaRPr lang="en-CA" sz="22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200" dirty="0">
                <a:ea typeface="Calibri"/>
                <a:cs typeface="Times New Roman"/>
              </a:rPr>
              <a:t>Servicios de interpretación mediante lenguaje gestual.</a:t>
            </a:r>
            <a:endParaRPr lang="en-CA" sz="22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200" dirty="0">
                <a:ea typeface="Calibri"/>
                <a:cs typeface="Times New Roman"/>
              </a:rPr>
              <a:t>Ayuda para marcar la papeleta de voto.</a:t>
            </a:r>
            <a:endParaRPr lang="en-CA" sz="2200" dirty="0">
              <a:ea typeface="Calibri"/>
              <a:cs typeface="Times New Roman"/>
            </a:endParaRPr>
          </a:p>
          <a:p>
            <a:endParaRPr lang="en-CA" dirty="0"/>
          </a:p>
        </p:txBody>
      </p:sp>
      <p:sp>
        <p:nvSpPr>
          <p:cNvPr id="5" name="TextBox 4"/>
          <p:cNvSpPr txBox="1"/>
          <p:nvPr/>
        </p:nvSpPr>
        <p:spPr>
          <a:xfrm>
            <a:off x="5122946" y="1641289"/>
            <a:ext cx="32626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200" dirty="0">
                <a:ea typeface="Calibri"/>
                <a:cs typeface="Times New Roman"/>
              </a:rPr>
              <a:t>Nuevo diseño de cabina electoral.</a:t>
            </a:r>
            <a:endParaRPr lang="en-CA" sz="2200" dirty="0">
              <a:ea typeface="Calibri"/>
              <a:cs typeface="Times New Roman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_tradnl" sz="2200" dirty="0">
                <a:ea typeface="Calibri"/>
                <a:cs typeface="Times New Roman"/>
              </a:rPr>
              <a:t>Letreros mejorados.</a:t>
            </a:r>
            <a:endParaRPr lang="en-CA" sz="2200" dirty="0">
              <a:ea typeface="Calibri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7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8407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b="1" dirty="0"/>
              <a:t>Productos de información</a:t>
            </a:r>
            <a:endParaRPr lang="en-CA" dirty="0"/>
          </a:p>
          <a:p>
            <a:r>
              <a:rPr lang="es-CO" dirty="0" smtClean="0"/>
              <a:t> </a:t>
            </a:r>
            <a:endParaRPr lang="en-US" dirty="0"/>
          </a:p>
        </p:txBody>
      </p:sp>
      <p:sp>
        <p:nvSpPr>
          <p:cNvPr id="5" name="Rectangle 3"/>
          <p:cNvSpPr txBox="1">
            <a:spLocks/>
          </p:cNvSpPr>
          <p:nvPr/>
        </p:nvSpPr>
        <p:spPr>
          <a:xfrm>
            <a:off x="457200" y="1556792"/>
            <a:ext cx="8075237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Font typeface="Symbol"/>
              <a:buChar char=""/>
            </a:pPr>
            <a:r>
              <a:rPr lang="es-ES_tradnl" dirty="0">
                <a:ea typeface="Calibri"/>
                <a:cs typeface="Times New Roman"/>
              </a:rPr>
              <a:t>Sitio web y productos de comunicación completamente reformulados</a:t>
            </a:r>
            <a:endParaRPr lang="en-CA" dirty="0">
              <a:ea typeface="Calibri"/>
              <a:cs typeface="Times New Roman"/>
            </a:endParaRPr>
          </a:p>
          <a:p>
            <a:pPr lvl="1">
              <a:buFont typeface="Courier New"/>
              <a:buChar char="o"/>
            </a:pPr>
            <a:r>
              <a:rPr lang="es-ES_tradnl" dirty="0">
                <a:ea typeface="Calibri"/>
                <a:cs typeface="Times New Roman"/>
              </a:rPr>
              <a:t>Varios incluyen información sobre el acceso en los lugares de votación</a:t>
            </a:r>
            <a:endParaRPr lang="en-CA" dirty="0">
              <a:ea typeface="Calibri"/>
              <a:cs typeface="Times New Roman"/>
            </a:endParaRPr>
          </a:p>
          <a:p>
            <a:pPr lvl="0"/>
            <a:endParaRPr lang="es-ES_tradnl" dirty="0" smtClean="0"/>
          </a:p>
          <a:p>
            <a:pPr lvl="0"/>
            <a:r>
              <a:rPr lang="es-ES_tradnl" dirty="0" smtClean="0"/>
              <a:t>Numerosos </a:t>
            </a:r>
            <a:r>
              <a:rPr lang="es-ES_tradnl" dirty="0"/>
              <a:t>formatos: </a:t>
            </a:r>
            <a:endParaRPr lang="en-CA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_tradnl" dirty="0"/>
              <a:t>Braille</a:t>
            </a:r>
            <a:endParaRPr lang="en-CA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_tradnl" dirty="0"/>
              <a:t>Letra grande</a:t>
            </a:r>
            <a:endParaRPr lang="en-CA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_tradnl" dirty="0"/>
              <a:t>Videos con subtítulos e interpretación en lenguaje gestual</a:t>
            </a:r>
            <a:endParaRPr lang="en-CA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_tradnl" dirty="0"/>
              <a:t>Línea de teletipo</a:t>
            </a:r>
            <a:endParaRPr lang="en-CA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s-ES_tradnl" dirty="0"/>
              <a:t>Sitios web que corresponden al nivel AA de las </a:t>
            </a:r>
            <a:r>
              <a:rPr lang="es-ES_tradnl" i="1" dirty="0"/>
              <a:t>pautas de accesibilidad para contenidos web</a:t>
            </a:r>
            <a:r>
              <a:rPr lang="es-ES_tradnl" dirty="0"/>
              <a:t> (WCAG) </a:t>
            </a:r>
            <a:endParaRPr lang="es-ES_tradnl" dirty="0" smtClean="0"/>
          </a:p>
          <a:p>
            <a:pPr marL="457200" lvl="1" indent="0">
              <a:buNone/>
            </a:pPr>
            <a:endParaRPr lang="en-CA" dirty="0"/>
          </a:p>
          <a:p>
            <a:pPr lvl="0"/>
            <a:r>
              <a:rPr lang="es-ES_tradnl" dirty="0"/>
              <a:t>Difusión de información en canales de medios accesibles, diseminada a través de agrupaciones para discapacitados</a:t>
            </a:r>
            <a:endParaRPr lang="en-CA" dirty="0"/>
          </a:p>
        </p:txBody>
      </p:sp>
      <p:sp>
        <p:nvSpPr>
          <p:cNvPr id="7" name="6 Rectángulo"/>
          <p:cNvSpPr/>
          <p:nvPr/>
        </p:nvSpPr>
        <p:spPr>
          <a:xfrm rot="5400000">
            <a:off x="5413782" y="3118655"/>
            <a:ext cx="6858000" cy="620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C:\Users\IFE\Documents\VII Jornada 2014\JORNADAS-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445224"/>
            <a:ext cx="1152128" cy="1329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2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" name="AutoShape 4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8" name="AutoShape 6" descr="data:image/jpeg;base64,/9j/4AAQSkZJRgABAQAAAQABAAD/2wCEAAkGBxQTEhQUExQWFhQXFxUUFxgYGRsaGBUUGBcXFxcXGBwYHCggGBwlHBQUITEhJSkrLi4uFx8zODMsNygtLisBCgoKDg0OGhAQGywkHCQsLCwsLCwsLCwsLCwsLCwsLCwsLCwsLCwsLCwsLCwsLCwsLCwsLCwsLCwsLCwsLCwsLP/AABEIALUBFgMBIgACEQEDEQH/xAAbAAABBQEBAAAAAAAAAAAAAAACAAEDBAUGB//EAEYQAAEDAQMGCwYDBgYCAwAAAAEAAhEDBBIhBTFBUWGRBhMUIlJxgaGx0fAyQmKSweEVU4IjQ6Ky0vEHFjNywuKT00RFg//EABkBAQEBAQEBAAAAAAAAAAAAAAABAgMEBf/EACQRAQEAAgIBBAIDAQAAAAAAAAABAhESIVEDMUFhBCITccGB/9oADAMBAAIRAxEAPwD0wWFxT/h7vRVoZQbt3JuWM1lejeTOormwHWgNjOtW+Vs27kuU09u5JcjjFHiXa0g12tXTWp6juTitT1Hcru+DSiA7WjDnq5x1PoncnFoZ0TuU3fBpTIfpS5yu8qZ0TuQ8qb0T3Ju+BWuP9FEKDtitC1t6Pgnbax0fBN3wvSAWZ2sIxZ3hTcrGrvCE2zYd6zvI6AL40FSCo7UU3LhqKblw1HeE1fAIFx0FHccoeX7O9Py7Z3qWXwbSFjk3ElJlrnR3ouUdW9O1MbJOlO2wjWlyoawm5SOk1T9kHyEI+RMVR1r+LuQ8qPS7leOR0vtsrBoCMUW6gst1c9IpB8++U4Xyba3FjQnDFnM2PO5TNcen3LNxVcubUxaBpKqGT75Qmn8ZU4i6GgouLCpCpAzlDyk6040XC1umErjdQVE1imZUV4VNrxpN2J1XDwkppXPcfs8UQtPweKy/xEaz67E7bfP9/svXqOO61OVfB4pcrPR8fNZzLS45hPb5BFx7+j3nyV4w5Ve5U7ojclyl+oblTFV2pvzJ+Md8O/7qahurvKndEbkxtT9QVMVDpczf90974m7/ALpqG6s8a46AnDndEKBrZ0hSCmdfrcnS9pb79QTcc/YgFM6+4eSXFeoHkp0aojVdsTX3awlxfr0Eg3aruGqUnWEp2hFjrHelztbe/wA1NmgTtSlSQ7pN7/NPB6Te/wA02aoAEQBSP+8d6b9abNCg+gnDT6Cjj4zvKe58bt5U2ukl0+glxW1BxR6bu9OKLum7+JDSUA6+5IesEAoO6Tv4vNEKDtbtx81Nw7Fe2or+1MKD/i3FELM/4tym4pX9qXGHWU/Jam3cEjY6ms9ybnk7LjDrKa/tTGxVdZ7kJsFXWe5NzynY+N2lLjdqhNgq7f4U3IKu3eFf18naY1NqSh5DV9OCSdeU3l4c1SfZdIr7x5o+PsWqr3eaGnwTrnOWjrJ+gKOpwYLBz6zRpzT3uIU5N6C61WPNcqHrdH/JHTtNmGam3tqOPg1ZdqoUmHGo9x+FrCB2ioVX5THsFw67v0CqOysFKg/M2n+lzie9q0vwul0RuHkuCZliu3AVHR1qccIK4Ht+CzZV27luSqPRHd5KUZPpbR1OPkuA/wAxV/zO4eSifl2uf3juweQU43ybeitydSGl3zFScipfF8x815s3LNb8x3epTlmr+Y7v8lON8rt6Nyanq7yiFnp6u8rzkZYqdN3r9KNuWqmtx7R/604fZt6GbJTOdve5CLFTGZg7/quB/GX/ABfM3+hL8Zf8W9n/AK04fZt3wslPojcfJPyamNAXnb8tVdDiOu6f+IRNy7X1tP6R9E4fZt6EaTdBjqKE0W9J3zLhBwhrdFm4+aY8Iq2pu77pwvk27ziBrfvQmhtqfMuE/wAw1fh3ITl+rrG4K8Kbd2aQHvv+ZKGfmH5x5rhPx+p8O5OMvVPg3HzTj9pt3gYND3fNKCqw6Hu3j+lcN+O1Ph3JfjVTZuTiu3Yup1ND+/8A6qFwr6wd31XK/jVTpR2DyTHLdbpncPJajOnWNZW19481IGVNm/7rkBl6r+Ye7yUtPLdTTVcOwFFkda2k/WN5Ugpu1t71zIym4xdtDidXFj7q0x1sOa+RtZ5hYqt8U3a2+uxE2m7W312LBcbb0X/KPoFWq220t9q8OtseLVP+jqeLdrHrsTCm7X3rlG5dqdI/w/0o/wAbq9PeB5K6o6q49Jcu3LNXp9wSTVNuSdlNxz1XnreVCbQ3WpBV1F0/7iCpadWcDUcNt4/QrSKpqNPRKYOboDdwWjRyaKh5rmuO0x/PEoK1guktcIIz5vogo8YNm4eSblA2d3krnJW+oT8mbt7kFTlG1J1phW+Tt27/ALJ+Ts1Hf9kEdOhVd7NKoepp8lYp5Lrn9y8dcDxQCzs1eKnpujM9w6i7zQOMhWn8k/MzzTOyLaR+4d8zfoURtD/zHbz5phVPTdvKAxkC1fk/xs80TeDtqP7oDre36KE1T03byhvfEd5QWRwctX5bfnClZwctOljB1v8AIKjJ1+KcudmvHefNBpN4O2jos7HeYVqzcFKh9ssaPmO4eaxKVVzcGuI7T9Skaz+kd581Ox01s4N0WNn9s4/CW+BXM2yzta8hoeBhg4hx3twUdSXe1B6xKFsjAEAdSsCNFg9oneAkbPTOEv7POE5edY3J2zs3KiLkbPj+ZSCxt1/xH6Iwx3w7giFJ2sfwoIhZmzmHzO+hVptSMzKQ/RP80puTu1jcEjRd0huHkoJjbn9GmOqkwfREzKNVvskN6qdMf8FVc0j3huHknazanR2vMyzaPzXD9LB/xUjMu1wcazjsN3yVJ1EgScAMZIEd6dlpbmFQdl1TUXtdbl17QQKhEkn2tLiSTvJUTMpVDMVKrpMnnTj2Jg53SekZ1uKTR2hp2d0l0VQSZJI0nTiIRvpOPvO+Zn1TmmfQRCRpKuwm0jpcT1Fv0CSlFc6z3pIacwaTQDIgDb90TA3RHiq4tDYz7z90BtbNAHh4Ii+HdScu27lmC0tGYEDYR9Sm5cwjFzu+e5TY1ONTGudfcsc2unrdvd9SobRbGHMKk9fm5TlBvC0+oS5SNq53l7Y9/eFCbe/GCR2THrqTnB1JtKflS5VtveB7R7WhT0ssGMbvgVOcHRm1Dak20jasJmV59yeokfRRvtTjiBUjrnHdmTnB0fH7O9Nx+wrCs4a6Q+saZHSJjsh0k9ir16gBMOvbZz7ynMdLyn1/dI2naO5ctxg0+P3Vmyse483PsLZjtKn8it8WoawnFqGtRWbg5XeMQ1v+/D+UlWW8Fa496l2Odn+Vb2I3Vwc+Ka806O9XW8FnmOc1p084uH8ohWKXBN3vVgOppPi5NozRd9f2Uga0+h5K+eCj9FcRtYf61JQ4K579WR8LY8SUVntu7d/2RNY06+0/Zab+CjPdqEdYB8kLeC5H70fJ/wBk7FJseoRXm6grp4MH83+H/sobTkOq0wxt8a5a3uLioKr7pOhG2sB7x7M6GrkO1Z202HZxgnwjvUD8kW0CRRb1BzSf5lNiSsGPEP5w0h4kHepKNdrBdbDWjMIw3LPqWO2gY0Ha8BPgSserb3YhwaCDBBwIOogmVOcHVcpn3uwYeCZlrAgSD16lyNPK5bhhEEa41QrX4kwjE1J1QyJ0xzZjrWeabdrStVOJ4sYZ5eWqvVtV4w1jR+uR3krmKdrA54dUaM03RG+Ix1I71Krzr4mMYhubCYAhXkcm/wAo20//ACN80llfhjQGm66CJBjOB2JK7v0bcs2q12N3m7CBmwxwRVq9E+yyBrLv+yw22F7aL6tSmTTa6S8uLRL3Yt0Yy6cNa0MjZMY6+K9ahRgtIDpLsWg4AEXWwdJ7NKxqunGeUtW0sAkwB1jq0ElFfaW4HHXhC0Rwcs5/+xshkzDmNwOyX5vIKG05DFLFlZloBuuLmtN0afavc6Z0TvV1U1iomBHP7h5puUN0v6uat6hktoY0sewA4uJa0yXDCCRhziMFPyai0sFRwh7i1ouNBJuk6sDzSZ2LXC692dxy9So3WT1COvQM2O5NT4sj2h25/WK1rRkmnaKwcCabCWi60CMJ058cVl5S4PVmOJoh1Si33paCBEvmSIEl3epcbG5xpnlg94bpjGMcM2IVqw0A/G9TA2uDc3WFsWbIWTW021K1pv3wwkkG4JB9ghokZsTqCWU6eS6VFzqdoLiAS1jAS57hgAC4EgSerSnC62n671EmTBIPF0bOSOnUc5zsc8XRAw2KStaq5/8Ag0dUkAjsJdB3rAoWm5VaZAdgWzDoDgJktloiccVa4aUxaBRayo1wayQ1xiC6Oc3PzYEK4S2dxM9S9VsUeD7nkVH1KFE5yKYkjviepdFZck80A2qs8DCGvDRuaMN64Xg7kS5Z3P5A21Om8Htgl2MXWS3ACNesrZyTXfTBu5KtNFxkFrGNxGjEEYdmlb4Yxnt1tlyfSaIgunHnvc/+YmFZp0mhxutaMxwAGvyXl9fJFpc8vfZK4JOPNdBxwOIMaO1PZbBbKRJp2e1NmQTckkTOGGAnHDWtTFnld609TeDLevugp3uiMM5hcOcr1aFMOrUa7WBx51VrZgCJMnASQBmzpWbhOazGPY1oa4++abcZIu+1nmNmIxUuo1Nu6BRVDgc+Yrzqx260veRUoljZIBa45gDdODiDmGbWrh4ZWNrRNIki6COMlxJIBw0nWptbNO8aFUqZUotc5rqrGub7Qc4N0T72fDUuIrcMLA9pD7M4gOiC/PGmA7MsbhPXoVqRNjsoY4ODXVC4EY3ekdROjQruGq9Hbl+zC6DXpYtn2wZOGrtU9DLdne4MZWY5xMQJmcdmw7l5DkPJjr3OqMeIEthzJIgkCACR1xmzLXr5Bv1DUp120HMcCG8ZBBgHC84OOBGnSkss32WWXVepGqJGIzHxCPj29IbwvPPwI1XA1qlOqQ2C815c46Pf5oHOw2qtVe2zu4qk0OwD3BrwQJzSSDoGaVqTaXLT0zlLOk3eED7dTGd7dXtBed2ThFxLnRZw6YBD3HmnYLuGcT1LQPCZzwIstCS0ES4STgbrebicRo0qapydocp0R+9Z8wUT8o2Z2d9J3WA76LkDwmaKIJsbqbyzB90CHxo5szObrWN/mm1i6f2jebL/ANmJDs2MtxjFQ29KbVoRgwfppO+jVVqZasrMOdI0Brx4wuNdl2pWYW1S8uMwDTc1ub3iGtw71FYKdxpbAON7P0icADjAU4xduktnCZzxdpgtEnGCTAxjEQsypaH5zxkHTEA96xHtrF5LC5nOBBnRMkYGRgpa2VawLWmtMOJcONaObnggnHSrpm1rAEgG68jX/adRTLLLQQHgXyc9ypTwOmLxHNBG9x1mXV1fpOWLayRbbzDRgPdMUw4CHDUZwnAeguI4VvvVALrWXTDg2mb7iMDeII15iV6jQyexpaWiC0yC3DGCMYxOBOBWLwq4Li089ji2tIIJxYTI9oZ8ANBGZc8bPa+zd+nnFgZSI576t7NzQ0NBzZxeJ/hXU2OnY+KDa/HlzTHMqNaHaoBGJH1WDR4NVqLialWkIdiIeCDOgRjsxW9a7K2p7dNr2AXg684XSSNDRDgRpJwjMt3HDXXuxvL5XqJyeYZxFqgXRJqNjmwW5joObDOFTyrkiiXmGFziWkw6XANOAcXHEgE6BnzKu2hZmYmmMNJdEH9bgFVynWaS3iwGAD3IIxnTm3alO53VnboslMsraYbUsQc6ZcXljpMRIzwIAV2iLE03uSUw4GWwxojV2rjqWVqjc/OaNZk+evStJmVZaCGjHb9lZnhrtdZJsq5Ls9orXnU7rBjcpy0kxnLsxxJ0dUaab+CFkIgG0DGZFVhPVjShE7KbgMLuMnv61E/Kb+luA7oGdT+TD7JhkIcDrNM3q4xBHPZhH/56VYqcHLJTbNNlVxum8S/nOxmIbAiQFQr5Rqi7dJdL7p50XW9Lb1IK1vrxgRN4Ac8+xIknNjE4bFJ6snf+lwt6rqLLlqpdgCs2MImAOqSMFO622guYRWeAWvJmCebjBx1CVg2KnUrEhpeYEuh0EDNgScDirrMhc4FzXudnF+peOGGE5sDm2pjncp0uWMxoHcKqhH+s85tfkp6HCeq5wHHP3H6gStOyZEL5D71MCIxBJM9WxTVeDtK83nOxdEkDok/8QuvL6Y43yzMqWq/SeX8ZWBbHstxOcNEugbws+z07oAYKYAzQyI16c+bFdHW4O0Wj2jiROGEEgY7+5GOCFL0Pum4caxrOHun2R1Se7DxUNqyXRf8A6jWPJzy0d+fvWlk7JDa1/k7L7WPLCZiSNI0EbVfbwWrflN+b7qXKVZLHKVcmWRlOp+xpyGPLRdgAhpIzRpXOWqab2Uy5oDjAgAY4aon+y7LK9iawPY9vOAIiScSIHvayqnEUJvcU0nWQfEyol2iyXwfe5zXBrnMBMkENgiI0zuUtXgta7xcXNIIHtMGETqw1aNCJnCZ9LmU302tB9khpicTjrkpVOHFZgl1SlEjENGDTAkwetZ5Rvu+7FPACu6pUqMqFhc4EgNMc0luiJm6e9a2R+B9opQ2nHOMkOA5x9ogXjA7NSPIXDYl1WA2oJ9oS0Yue7N2qLhhl0Wii9t39q1pNOm0lxe52EwBjgHDeko17RwVtDnX30ZcXlxF8XZJ1ZyMRgUVp4IVngDk7WwIJ5hnHSvMWV7Y6jcNK0BrS0uBNQMu3hDQxxggYZgYzrZs9SiHNDadWTIM1SBMYjBuG9XK6ndZn9O1tvBasX0TUuAtvBreab0tAMh2eIBVXKdnNkaXVWEMkE3Cxpc0RJAGnHCda5q15RFJxphpaQReDnmpiMc7jmzZlXrZVY8XXtaW9GMOsQepdJ6N47jz5fk4S2VvDhRY5M0q+z/T/AKk54TWMOMCq3miCTTugi8edGMZlkWGlRqkBlFo5wBu3pJIJAEuj3VYbYabHuhl0kQLr3DNOeMG5xpK52ZS6reFyym99f0nq5QBcDxgcwAueGi+Q0AGCJmYOA0q1yljgHNaXBxDR+yNN16ZILamm7iuZsptQexrqsRiQHySAReAwiTIzromVyMBfJJBObEzM82JKuOVdssY57hIBTcHv5jXYNF06BjOHUkt7KIfUAD7PfAzXy3tIvEHUmTdea/jenbux1NfLoGYAdfkPNY2U+E91pJfm0CBK4zirVVxJutOOGeMyIZBvHFtR+fnON3qgYfVeflfiPq3H0sPe7advylStVmaQ5wqG667HOYb0CJ9rCSVcs9l/ZcWXy0gAwYkBVbHk004F0AYDGdGbTCtWuuym28+SJAwjOTA8VuZfNeTLVpWLgzUYJptqQ4Z9YOOcDHrVfKPBG01YBvzoF8jAEHXow3prNwvtFGldou5rRIbda50mZaCZ0jAKfJvD6133tJpvgSC6ni3GCBxZb3yt3LyzJGPaf8PMoFt1jpBkRUc06NBmc0rZp8FMohgHEUiQPz85Gr9mqeVOHVpNW660CnLRApi6MZxN4nHPp0JnZctDs9or9lV4/lIUslXlpBaMn2ybt2i1wBDpc43XScMG44R2oRkm1nPUojqY4+Llp2aq99LCo8vLnG8517T8ckoDZaxcHcY7DAgP5p6xdJ0+CzwnzGuVUHZDtJAHKQ0gkktpNxBgAc4mIuu+bYgqcHa0Y2qpPw0xu5rTC2nUyDHGOODSXAZsXYY5x2IhaqoPsMcD7zi68I2Nug50mGPhLlfLNZlx2Tpot/a3mmqX1CbzjN0NzDDDDrKnPD90B/F0z+0bSEOOF4E3uy4qVXJoa8OFmY84c41HTtJbUc9pzncMccDtGTuNp1GPoMbei6QWS1wa4NfLWjEGOuSFOWe9T2a/X3rTtX+JDqdc0eLpm64NL7xjEAzp1qBv+J7nGOIbzST7Zxjm6tq5h/AioSSaxJOMxn7kTeCDmTFQ84XMYwvQJzBW3NZwdJauGrrZTdTFMUwC29zpvZ4G8T2BZVHhpa2PDH1X8WHXSCI5kx7UatKWQ+Db6D7xqh4kEtLMDE5yHbV0lDjpfee0guvN5pBaOj7RBHYFJMr3TLLHWoq5NqX6fMlrSIlrmgzdxLecDn0xvWlRqO6TtWLiFLSDjq3KYwM8dS7Y9ONxlK0Wi8fYMZs+JjTgVUfQa7OHdkqd9rjMAoja3HSptVVuRqN69c52sgSorRwfs7jLmNcZBxiJAiYzTGlDb8qsplt9/tTABvZsZOpYlpy3ZqxDRVIusqOwcWc6G3Tea6Dpw68E1Nr8badHJNmoA1T+zuvcS6/Awe67IzHDQsq3ZesrapqMa+rU6V4huqYOGbUFxoyjVcIc9zwbwhxLheDdAMwRIxziVGwOLb10gaZwAOGEnrG9WcfZzyt+Hd2fhHZ3vDnh7CJu86IB1zzSe1aDadE85nGvAN8N5gF7ZDJzYZ/FeePstQODYkmIjEY6JGGldrwQpObRuuaWm8cCNeP1Vy4pjcvliZTZaKlV9Q0agvOLs2bUMOxU3Uaw/c1fkcfAL0JrQXBoPOOYSJPVjitBuRa3QI64HiVZ6uTN/Hxt28vrZJtFWm241zXh7xjeYZhhBEjUKi9FojmgGcwB7ABo6kFqs7g5swLriTp91wjAxp7kmOxMwdWJWPe211xkxkkRvYONZgfYqHR0qXmla7Pfjn1WjGWtMNdPSGZ3ajqNF4HEEAgY6CRP8o3J72opC7YtoyWw+9U3+QSWzeKSu2dVEKTxmEdQH0U3FuGZpPYpuM9YJ+NKxI6K4qO/L1+7qEnR1qhlNr6lPigylziIL2kyQcBiYziMFscZhEeM70IfrnZM4YzgqjjLBwctIvNBY6TOAcYkkkQOtUqtpqWaoad5t9pgkMaHiYMS4FwOI0r0N1oN0NEgzN4e0dhMZlCKTJvXG3jnMCduMLnnhbOrp29LPHDLdm3n7XVLY40m8VeIkFzKbYu4jENnSdOkq0ODdrptMVWnDBjbuJjMC6A0T1ruabGDM0DqAH0Ul5qYY2TvtPVzxzy3jNOKoZLyjgKbmy0zhcDgMznS93NwxgRm1ldJkSzGnT/a1C6o5195MYuMCMNgAWiXNVR18kSKZAIOZ04GRjOddHJK2OMfqDWTgc8v+yis9qvOji3tGPOcLrcO9EynznOwAIaNMy0ux/iG5TXdqkUNoqUmQXvY2TAvOiTsnOoRaKJe0X2z7uJEuzwJzmJwR1rG18XrroMiQDB0ETmUbrEy8HXReGY6ROeMcE3Rd4tusb0xYw5yM4PrBRBuw70R6irsS3B0k7bo0yoOwpi5Ni+21DUPqo312FVLya7s7lRMRT+LeoagZrclGzwTY6vBQY44M2MuJ4sknWXGM5gY4DE4DBTjIFjiOJZq9gGOqVofp8Ev0+CaFU5IoXQA26MIgXYjVGZAcjUCCDLpJJvXjJOfEnYNwV0H4UjOpBj/AOVbH+W3cfNaVjsNKk0NZDW6AAfNSSdSEu2eCdA3MZrB6wgNCnqbuCcP2eCV7Z4Kgg1owBgaohMQ3pdyEu2Jr2zwQFDdLu5IlvS7vuhnYU3GbPBEKo5p/eOHVh9UyRfs8EkZtZZyUR726VIywuHvu8fErTNM6h3+SVyPR8lzbUm2Z499/wAoj+dSNvDpdod91bZTGruKMt0wUlFW+de/BOKp194Vlzdk9aE09QWtoCXayml2vuRck2R66lIGRnPitCG8/W3t/ugNd+oFTvxQ8VOkodq77W4Z2bpPgEIyl8O8x9FYdSOvu+6gdZ3dLu+6HZfirdnzBOMqs9EeajNGprad6XEv1N7/ACQWRb2nQe5Py1u3cqxsTui3u+oQmyYYtHd9EO1vlrdZ3FELU3prPdZAPd3T9Co+IEwA6f1fVBrC0DphPx46Q3hZBsmmXD9Q+qE0fjdvag2xUGsdyV6dSwuLOip3NM7kQpO6X8H3QbkbE13Ye9YZY/X3EJ+cNI3kKDaPUd6Yu61kCq7WOwlI1nDSd5VTbVnae7yRT6hZHK3/ABadP3T8uf8AF3FTRtrSExd6j7rK5bU1O7R/1T8tqafAeSptpXkpGxZvL36gkMou1N3FE3Wnh6/shIGtZxykdQ7034kdTe9E3WgWjWnWb+I/CN6SJt0bv9qm5K6L10RrBB8Cs41yM5TOqEj2o2iPrK5OqyX7Aq1se7mxhzm6s14EiDrAKFpj3nHPnPkIQVXSWwDgb2zM4R14ha+Bav8AqE5qFBf2JGoNquw7n7e4phVQXp1od6uxJeB/umhMx3qEbSNXrcmwggqA6IB2qSRoATYbPXUs7A0w6OcWk6YH3T46AN6drB6KK5inIDjsSu7PDyUhaNiYAKbAFs6CmAG3tnzUxKC9jiO5NiN7J19hw71FxPXvVku2dya8nKiFtIakz7M3SFJfCB1QetKboj5OzQ0DsCZtjboEb48Uz6wmJIPj6hIAzF7GJzaNfckqGq2No29rlDyL1JVgzoJ8fBMx5Gc93qFVV+QmPI4+CA2M63Dd5Kxx7pwcI1EJGrjoJ+qbRVNAjSdwThpE+Q81Oa56uqUBr7PWdDSvUouJwLd3ko+TP0FveFcNcbU7avartNKoY7oNPy/VqYvOmluYzyVs1jqQm0JssUXP1M3sb/SkrJqbJ7E6ck4tJtASThPV6CONvgmSV02Iu0pbPWGCSSIYtTmmkkigdhoRUxKZJSId1NMAcMUklL7Ke5inu7UklA4J1ooOtOkoGLUkkkAkpg5JJQRPfGhDfg9qdJbxQ7h67EApghJJaVG9oGuMMJ1pm4CIza8dqdJSM0wM/wB1IQIzJJJSIqgjH1gkzNPrOkks33WCOpQhuM9ejYmSUUj2IS4jAH0E6SUSBA98aEkkEBr7Akkkoj/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155575" y="6453336"/>
            <a:ext cx="301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9751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498</Words>
  <Application>Microsoft Office PowerPoint</Application>
  <PresentationFormat>On-screen Show (4:3)</PresentationFormat>
  <Paragraphs>91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IFE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Gibbran Montero</dc:creator>
  <cp:lastModifiedBy>%username%</cp:lastModifiedBy>
  <cp:revision>34</cp:revision>
  <dcterms:created xsi:type="dcterms:W3CDTF">2014-09-03T22:56:58Z</dcterms:created>
  <dcterms:modified xsi:type="dcterms:W3CDTF">2014-09-11T21:46:03Z</dcterms:modified>
</cp:coreProperties>
</file>